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4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</p:sldIdLst>
  <p:sldSz cx="9144000" cy="5143500" type="screen16x9"/>
  <p:notesSz cx="6858000" cy="9144000"/>
  <p:embeddedFontLst>
    <p:embeddedFont>
      <p:font typeface="Lato" panose="020F0502020204030203" pitchFamily="34" charset="0"/>
      <p:regular r:id="rId46"/>
      <p:bold r:id="rId47"/>
      <p:italic r:id="rId48"/>
      <p:boldItalic r:id="rId49"/>
    </p:embeddedFont>
    <p:embeddedFont>
      <p:font typeface="Raleway" pitchFamily="2" charset="0"/>
      <p:regular r:id="rId50"/>
      <p:bold r:id="rId51"/>
      <p:italic r:id="rId52"/>
      <p:boldItalic r:id="rId5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99" d="100"/>
          <a:sy n="199" d="100"/>
        </p:scale>
        <p:origin x="684" y="15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2.fntdata"/><Relationship Id="rId50" Type="http://schemas.openxmlformats.org/officeDocument/2006/relationships/font" Target="fonts/font5.fntdata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3" Type="http://schemas.openxmlformats.org/officeDocument/2006/relationships/font" Target="fonts/font8.fntdata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3.fntdata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6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1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4.fntdata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cd907680f6_2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1cd907680f6_2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80fd71711c_0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180fd71711c_0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cd907680f6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1cd907680f6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cd907680f6_1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1cd907680f6_1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80fd71711c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180fd71711c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c966fb64b3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1c966fb64b3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c966fb64b3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1c966fb64b3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c966fb64b3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1c966fb64b3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c966fb64b3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1c966fb64b3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c966fb64b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1c966fb64b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80fd71711c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80fd71711c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c966fb64b3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1c966fb64b3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cd907680f6_3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1cd907680f6_3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80fd71711c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180fd71711c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180fd71711c_1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180fd71711c_1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80fd71711c_1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180fd71711c_1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80fd71711c_1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180fd71711c_1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cb3eefdea2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1cb3eefdea2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1cb3eefdea2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1cb3eefdea2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cb3eefdea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1cb3eefdea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cb3eefdea2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1cb3eefdea2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cd907680f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1cd907680f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1cb3eefdea2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1cb3eefdea2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1cd907680f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1cd907680f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1cd907680f6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1cd907680f6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1cd907680f6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1cd907680f6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cd907680f6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1cd907680f6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1cd907680f6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1cd907680f6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1ceded30882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1ceded30882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1ceded30882_2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1ceded30882_2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1ceded30882_2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1ceded30882_2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1ceded30882_2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1ceded30882_2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80fd71711c_0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180fd71711c_0_1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1ceded30882_2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1ceded30882_2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1ceded30882_2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1ceded30882_2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1ceded30882_2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1ceded30882_2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1ceded30882_2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1ceded30882_2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180fd71711c_0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180fd71711c_0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cd907680f6_2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1cd907680f6_2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ceded30882_2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1ceded30882_2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80fd71711c_0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180fd71711c_0_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cd907680f6_2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1cd907680f6_2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" name="Google Shape;77;p11"/>
          <p:cNvSpPr txBox="1">
            <a:spLocks noGrp="1"/>
          </p:cNvSpPr>
          <p:nvPr>
            <p:ph type="title" hasCustomPrompt="1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" name="Google Shape;36;p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7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" name="Google Shape;59;p8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9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3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Áreas Verdes em Nova York</a:t>
            </a:r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Grupo 1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PL3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2"/>
          <p:cNvSpPr txBox="1">
            <a:spLocks noGrp="1"/>
          </p:cNvSpPr>
          <p:nvPr>
            <p:ph type="title"/>
          </p:nvPr>
        </p:nvSpPr>
        <p:spPr>
          <a:xfrm>
            <a:off x="727650" y="65842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Estrutura do DataLakeHouse</a:t>
            </a:r>
            <a:endParaRPr/>
          </a:p>
        </p:txBody>
      </p:sp>
      <p:pic>
        <p:nvPicPr>
          <p:cNvPr id="150" name="Google Shape;150;p22"/>
          <p:cNvPicPr preferRelativeResize="0"/>
          <p:nvPr/>
        </p:nvPicPr>
        <p:blipFill rotWithShape="1">
          <a:blip r:embed="rId3">
            <a:alphaModFix/>
          </a:blip>
          <a:srcRect l="8872" r="4987" b="2912"/>
          <a:stretch/>
        </p:blipFill>
        <p:spPr>
          <a:xfrm>
            <a:off x="764963" y="1559025"/>
            <a:ext cx="7614075" cy="3243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3"/>
          <p:cNvSpPr txBox="1">
            <a:spLocks noGrp="1"/>
          </p:cNvSpPr>
          <p:nvPr>
            <p:ph type="title"/>
          </p:nvPr>
        </p:nvSpPr>
        <p:spPr>
          <a:xfrm>
            <a:off x="727650" y="4935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Estrutura do HDFS</a:t>
            </a:r>
            <a:endParaRPr/>
          </a:p>
        </p:txBody>
      </p:sp>
      <p:pic>
        <p:nvPicPr>
          <p:cNvPr id="156" name="Google Shape;15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1100" y="1341850"/>
            <a:ext cx="4521800" cy="3555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4"/>
          <p:cNvSpPr txBox="1">
            <a:spLocks noGrp="1"/>
          </p:cNvSpPr>
          <p:nvPr>
            <p:ph type="title"/>
          </p:nvPr>
        </p:nvSpPr>
        <p:spPr>
          <a:xfrm>
            <a:off x="727650" y="60070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Estrutura do HDFS</a:t>
            </a:r>
            <a:endParaRPr/>
          </a:p>
        </p:txBody>
      </p:sp>
      <p:pic>
        <p:nvPicPr>
          <p:cNvPr id="162" name="Google Shape;16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87213" y="1135900"/>
            <a:ext cx="3369574" cy="400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5"/>
          <p:cNvSpPr txBox="1">
            <a:spLocks noGrp="1"/>
          </p:cNvSpPr>
          <p:nvPr>
            <p:ph type="title"/>
          </p:nvPr>
        </p:nvSpPr>
        <p:spPr>
          <a:xfrm>
            <a:off x="727650" y="53640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Estrutura do HDFS</a:t>
            </a:r>
            <a:endParaRPr/>
          </a:p>
        </p:txBody>
      </p:sp>
      <p:pic>
        <p:nvPicPr>
          <p:cNvPr id="168" name="Google Shape;16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6500" y="1181125"/>
            <a:ext cx="2991004" cy="396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 err="1"/>
              <a:t>Dashboard</a:t>
            </a:r>
            <a:r>
              <a:rPr lang="pt-PT" dirty="0"/>
              <a:t> das árvores</a:t>
            </a:r>
            <a:endParaRPr dirty="0"/>
          </a:p>
        </p:txBody>
      </p:sp>
      <p:pic>
        <p:nvPicPr>
          <p:cNvPr id="174" name="Google Shape;17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3013" y="1853850"/>
            <a:ext cx="5717966" cy="298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2850" y="1765479"/>
            <a:ext cx="3566958" cy="2984850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7"/>
          <p:cNvSpPr txBox="1"/>
          <p:nvPr/>
        </p:nvSpPr>
        <p:spPr>
          <a:xfrm>
            <a:off x="3600350" y="1380579"/>
            <a:ext cx="19074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300" b="1" dirty="0">
                <a:latin typeface="Lato"/>
                <a:ea typeface="Lato"/>
                <a:cs typeface="Lato"/>
                <a:sym typeface="Lato"/>
              </a:rPr>
              <a:t>Gráfico do objetivo</a:t>
            </a:r>
            <a:endParaRPr sz="1300" b="1" dirty="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82" name="Google Shape;182;p27"/>
          <p:cNvPicPr preferRelativeResize="0"/>
          <p:nvPr/>
        </p:nvPicPr>
        <p:blipFill rotWithShape="1">
          <a:blip r:embed="rId4">
            <a:alphaModFix/>
          </a:blip>
          <a:srcRect t="-1480" b="31648"/>
          <a:stretch/>
        </p:blipFill>
        <p:spPr>
          <a:xfrm>
            <a:off x="5471858" y="1714266"/>
            <a:ext cx="1695450" cy="308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113375"/>
            <a:ext cx="8839199" cy="1945851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8"/>
          <p:cNvSpPr txBox="1"/>
          <p:nvPr/>
        </p:nvSpPr>
        <p:spPr>
          <a:xfrm>
            <a:off x="3612900" y="1650225"/>
            <a:ext cx="19182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300" b="1">
                <a:latin typeface="Lato"/>
                <a:ea typeface="Lato"/>
                <a:cs typeface="Lato"/>
                <a:sym typeface="Lato"/>
              </a:rPr>
              <a:t>Gráfico da Saúde</a:t>
            </a:r>
            <a:endParaRPr sz="1300" b="1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695450"/>
            <a:ext cx="8839202" cy="3301658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9"/>
          <p:cNvSpPr txBox="1"/>
          <p:nvPr/>
        </p:nvSpPr>
        <p:spPr>
          <a:xfrm>
            <a:off x="3592350" y="1310550"/>
            <a:ext cx="19593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300" b="1">
                <a:latin typeface="Lato"/>
                <a:ea typeface="Lato"/>
                <a:cs typeface="Lato"/>
                <a:sym typeface="Lato"/>
              </a:rPr>
              <a:t>Gráfico dos problemas</a:t>
            </a:r>
            <a:endParaRPr sz="1300" b="1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466975"/>
            <a:ext cx="8839201" cy="1742197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30"/>
          <p:cNvSpPr txBox="1"/>
          <p:nvPr/>
        </p:nvSpPr>
        <p:spPr>
          <a:xfrm>
            <a:off x="3720150" y="1853800"/>
            <a:ext cx="17037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300" b="1">
                <a:latin typeface="Lato"/>
                <a:ea typeface="Lato"/>
                <a:cs typeface="Lato"/>
                <a:sym typeface="Lato"/>
              </a:rPr>
              <a:t>Gráfico da calçada</a:t>
            </a:r>
            <a:endParaRPr sz="1300" b="1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14975" y="1577325"/>
            <a:ext cx="3114050" cy="3501899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31"/>
          <p:cNvSpPr txBox="1"/>
          <p:nvPr/>
        </p:nvSpPr>
        <p:spPr>
          <a:xfrm>
            <a:off x="3661200" y="1017975"/>
            <a:ext cx="18216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300" b="1">
                <a:latin typeface="Lato"/>
                <a:ea typeface="Lato"/>
                <a:cs typeface="Lato"/>
                <a:sym typeface="Lato"/>
              </a:rPr>
              <a:t>Gráfico das espécies</a:t>
            </a:r>
            <a:endParaRPr sz="1300" b="1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07" name="Google Shape;207;p31"/>
          <p:cNvPicPr preferRelativeResize="0"/>
          <p:nvPr/>
        </p:nvPicPr>
        <p:blipFill rotWithShape="1">
          <a:blip r:embed="rId4">
            <a:alphaModFix/>
          </a:blip>
          <a:srcRect b="30333"/>
          <a:stretch/>
        </p:blipFill>
        <p:spPr>
          <a:xfrm>
            <a:off x="6129025" y="1765588"/>
            <a:ext cx="1695450" cy="3125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Constituição do grupo:</a:t>
            </a:r>
            <a:endParaRPr/>
          </a:p>
        </p:txBody>
      </p:sp>
      <p:pic>
        <p:nvPicPr>
          <p:cNvPr id="93" name="Google Shape;9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1138" y="2571750"/>
            <a:ext cx="995775" cy="1046825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4"/>
          <p:cNvSpPr txBox="1"/>
          <p:nvPr/>
        </p:nvSpPr>
        <p:spPr>
          <a:xfrm>
            <a:off x="492813" y="3704325"/>
            <a:ext cx="1232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>
                <a:latin typeface="Lato"/>
                <a:ea typeface="Lato"/>
                <a:cs typeface="Lato"/>
                <a:sym typeface="Lato"/>
              </a:rPr>
              <a:t>João Pereira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>
                <a:latin typeface="Lato"/>
                <a:ea typeface="Lato"/>
                <a:cs typeface="Lato"/>
                <a:sym typeface="Lato"/>
              </a:rPr>
              <a:t>A92937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95" name="Google Shape;9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79721" y="2571750"/>
            <a:ext cx="995775" cy="1020984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4"/>
          <p:cNvSpPr txBox="1"/>
          <p:nvPr/>
        </p:nvSpPr>
        <p:spPr>
          <a:xfrm>
            <a:off x="2082339" y="3691400"/>
            <a:ext cx="1390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>
                <a:latin typeface="Lato"/>
                <a:ea typeface="Lato"/>
                <a:cs typeface="Lato"/>
                <a:sym typeface="Lato"/>
              </a:rPr>
              <a:t>Bruno Barroso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>
                <a:latin typeface="Lato"/>
                <a:ea typeface="Lato"/>
                <a:cs typeface="Lato"/>
                <a:sym typeface="Lato"/>
              </a:rPr>
              <a:t>A95110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97" name="Google Shape;97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48321" y="2571750"/>
            <a:ext cx="995775" cy="1020984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4"/>
          <p:cNvSpPr txBox="1"/>
          <p:nvPr/>
        </p:nvSpPr>
        <p:spPr>
          <a:xfrm>
            <a:off x="3948313" y="3704325"/>
            <a:ext cx="1720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>
                <a:latin typeface="Lato"/>
                <a:ea typeface="Lato"/>
                <a:cs typeface="Lato"/>
                <a:sym typeface="Lato"/>
              </a:rPr>
              <a:t>Carlos Rodrigues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>
                <a:latin typeface="Lato"/>
                <a:ea typeface="Lato"/>
                <a:cs typeface="Lato"/>
                <a:sym typeface="Lato"/>
              </a:rPr>
              <a:t>A91663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9" name="Google Shape;99;p14"/>
          <p:cNvSpPr txBox="1"/>
          <p:nvPr/>
        </p:nvSpPr>
        <p:spPr>
          <a:xfrm>
            <a:off x="5536525" y="3691400"/>
            <a:ext cx="14613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>
                <a:latin typeface="Lato"/>
                <a:ea typeface="Lato"/>
                <a:cs typeface="Lato"/>
                <a:sym typeface="Lato"/>
              </a:rPr>
              <a:t>Rúben Martins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>
                <a:latin typeface="Lato"/>
                <a:ea typeface="Lato"/>
                <a:cs typeface="Lato"/>
                <a:sym typeface="Lato"/>
              </a:rPr>
              <a:t>A97724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00" name="Google Shape;100;p14"/>
          <p:cNvPicPr preferRelativeResize="0"/>
          <p:nvPr/>
        </p:nvPicPr>
        <p:blipFill rotWithShape="1">
          <a:blip r:embed="rId6">
            <a:alphaModFix/>
          </a:blip>
          <a:srcRect t="-2532"/>
          <a:stretch/>
        </p:blipFill>
        <p:spPr>
          <a:xfrm>
            <a:off x="5616925" y="2565325"/>
            <a:ext cx="995775" cy="102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285525" y="2565325"/>
            <a:ext cx="995775" cy="103383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4"/>
          <p:cNvSpPr txBox="1"/>
          <p:nvPr/>
        </p:nvSpPr>
        <p:spPr>
          <a:xfrm>
            <a:off x="7227713" y="3704325"/>
            <a:ext cx="1555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>
                <a:latin typeface="Lato"/>
                <a:ea typeface="Lato"/>
                <a:cs typeface="Lato"/>
                <a:sym typeface="Lato"/>
              </a:rPr>
              <a:t>Leonor Machado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>
                <a:latin typeface="Lato"/>
                <a:ea typeface="Lato"/>
                <a:cs typeface="Lato"/>
                <a:sym typeface="Lato"/>
              </a:rPr>
              <a:t>A96521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Google Shape;21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96950" y="988225"/>
            <a:ext cx="1550100" cy="4101700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32"/>
          <p:cNvSpPr txBox="1"/>
          <p:nvPr/>
        </p:nvSpPr>
        <p:spPr>
          <a:xfrm>
            <a:off x="3725400" y="525050"/>
            <a:ext cx="16932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300" b="1">
                <a:latin typeface="Lato"/>
                <a:ea typeface="Lato"/>
                <a:cs typeface="Lato"/>
                <a:sym typeface="Lato"/>
              </a:rPr>
              <a:t>Filtros</a:t>
            </a:r>
            <a:endParaRPr sz="1300" b="1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3"/>
          <p:cNvSpPr txBox="1">
            <a:spLocks noGrp="1"/>
          </p:cNvSpPr>
          <p:nvPr>
            <p:ph type="title"/>
          </p:nvPr>
        </p:nvSpPr>
        <p:spPr>
          <a:xfrm>
            <a:off x="729450" y="65662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3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Dashboard dos edifícios verdes</a:t>
            </a:r>
            <a:endParaRPr sz="2300"/>
          </a:p>
        </p:txBody>
      </p:sp>
      <p:sp>
        <p:nvSpPr>
          <p:cNvPr id="219" name="Google Shape;219;p33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20" name="Google Shape;22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5475" y="1286225"/>
            <a:ext cx="7944924" cy="381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>
            <a:spLocks noGrp="1"/>
          </p:cNvSpPr>
          <p:nvPr>
            <p:ph type="title"/>
          </p:nvPr>
        </p:nvSpPr>
        <p:spPr>
          <a:xfrm>
            <a:off x="727650" y="667559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Gráficos edifícios verdes</a:t>
            </a:r>
            <a:endParaRPr dirty="0"/>
          </a:p>
        </p:txBody>
      </p:sp>
      <p:sp>
        <p:nvSpPr>
          <p:cNvPr id="226" name="Google Shape;226;p34"/>
          <p:cNvSpPr txBox="1">
            <a:spLocks noGrp="1"/>
          </p:cNvSpPr>
          <p:nvPr>
            <p:ph type="body" idx="1"/>
          </p:nvPr>
        </p:nvSpPr>
        <p:spPr>
          <a:xfrm>
            <a:off x="727650" y="17987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pt-PT" b="1">
                <a:solidFill>
                  <a:srgbClr val="000000"/>
                </a:solidFill>
              </a:rPr>
              <a:t>Estado de construção</a:t>
            </a:r>
            <a:endParaRPr b="1">
              <a:solidFill>
                <a:srgbClr val="000000"/>
              </a:solidFill>
            </a:endParaRPr>
          </a:p>
        </p:txBody>
      </p:sp>
      <p:pic>
        <p:nvPicPr>
          <p:cNvPr id="227" name="Google Shape;22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96150" y="2121900"/>
            <a:ext cx="1732800" cy="128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121900"/>
            <a:ext cx="6896148" cy="302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5"/>
          <p:cNvSpPr txBox="1">
            <a:spLocks noGrp="1"/>
          </p:cNvSpPr>
          <p:nvPr>
            <p:ph type="body" idx="1"/>
          </p:nvPr>
        </p:nvSpPr>
        <p:spPr>
          <a:xfrm>
            <a:off x="771900" y="13319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pt-PT" b="1">
                <a:solidFill>
                  <a:srgbClr val="000000"/>
                </a:solidFill>
              </a:rPr>
              <a:t>Número de árvores</a:t>
            </a:r>
            <a:endParaRPr b="1">
              <a:solidFill>
                <a:srgbClr val="000000"/>
              </a:solidFill>
            </a:endParaRPr>
          </a:p>
        </p:txBody>
      </p:sp>
      <p:pic>
        <p:nvPicPr>
          <p:cNvPr id="234" name="Google Shape;23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849600"/>
            <a:ext cx="6427049" cy="161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27050" y="1849601"/>
            <a:ext cx="2716950" cy="13218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6"/>
          <p:cNvSpPr txBox="1">
            <a:spLocks noGrp="1"/>
          </p:cNvSpPr>
          <p:nvPr>
            <p:ph type="body" idx="1"/>
          </p:nvPr>
        </p:nvSpPr>
        <p:spPr>
          <a:xfrm>
            <a:off x="670025" y="130652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pt-PT" b="1">
                <a:solidFill>
                  <a:srgbClr val="000000"/>
                </a:solidFill>
              </a:rPr>
              <a:t>Valor médio do lote e área ocupada por edifícios verdes</a:t>
            </a:r>
            <a:endParaRPr b="1">
              <a:solidFill>
                <a:srgbClr val="000000"/>
              </a:solidFill>
            </a:endParaRPr>
          </a:p>
        </p:txBody>
      </p:sp>
      <p:pic>
        <p:nvPicPr>
          <p:cNvPr id="241" name="Google Shape;241;p36"/>
          <p:cNvPicPr preferRelativeResize="0"/>
          <p:nvPr/>
        </p:nvPicPr>
        <p:blipFill rotWithShape="1">
          <a:blip r:embed="rId3">
            <a:alphaModFix/>
          </a:blip>
          <a:srcRect t="2695"/>
          <a:stretch/>
        </p:blipFill>
        <p:spPr>
          <a:xfrm>
            <a:off x="354650" y="1840125"/>
            <a:ext cx="2607525" cy="25199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62175" y="1840125"/>
            <a:ext cx="1497025" cy="655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15500" y="1840125"/>
            <a:ext cx="3691176" cy="2733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7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Dashboard Localização dos Jardins</a:t>
            </a:r>
            <a:endParaRPr/>
          </a:p>
        </p:txBody>
      </p:sp>
      <p:pic>
        <p:nvPicPr>
          <p:cNvPr id="249" name="Google Shape;24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9338" y="1853850"/>
            <a:ext cx="6085320" cy="2984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8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488"/>
              <a:t>Gráfico distribuição dos jardins</a:t>
            </a:r>
            <a:endParaRPr sz="1488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55" name="Google Shape;25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1075" y="1853850"/>
            <a:ext cx="3621862" cy="2984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9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PT" sz="1440"/>
              <a:t>Tamanho Médio do Lote</a:t>
            </a:r>
            <a:endParaRPr sz="1440"/>
          </a:p>
        </p:txBody>
      </p:sp>
      <p:pic>
        <p:nvPicPr>
          <p:cNvPr id="261" name="Google Shape;26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18925" y="1941025"/>
            <a:ext cx="1810271" cy="298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38125" y="4390675"/>
            <a:ext cx="1452071" cy="53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0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488"/>
              <a:t>Área Ocupada</a:t>
            </a:r>
            <a:endParaRPr sz="1488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68" name="Google Shape;268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1875" y="1853850"/>
            <a:ext cx="4400259" cy="2984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37700" y="3462320"/>
            <a:ext cx="1842307" cy="1376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1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PT" sz="1340"/>
              <a:t>Estado de Atividade</a:t>
            </a:r>
            <a:endParaRPr sz="1340"/>
          </a:p>
        </p:txBody>
      </p:sp>
      <p:pic>
        <p:nvPicPr>
          <p:cNvPr id="275" name="Google Shape;27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2" cy="19761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Trabalho realizado </a:t>
            </a:r>
            <a:endParaRPr/>
          </a:p>
        </p:txBody>
      </p:sp>
      <p:sp>
        <p:nvSpPr>
          <p:cNvPr id="108" name="Google Shape;108;p15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pt-PT"/>
              <a:t>Na primeira fase, bronze, fizemos a análise dos dados no Talend Open Studio e construímos a zona de bronze.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pt-PT"/>
              <a:t>Na segunda fase, silver, corrigimos os problemas de qualidade de dados detectados anteriormente e guardamos o resultado em tabelas na zona de silver.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pt-PT"/>
              <a:t>Nesta última fase construímos as tabelas de gold e as dashboards para a visualização dos dados.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2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PT" sz="1340"/>
              <a:t>Potencial</a:t>
            </a:r>
            <a:endParaRPr sz="1340"/>
          </a:p>
        </p:txBody>
      </p:sp>
      <p:pic>
        <p:nvPicPr>
          <p:cNvPr id="281" name="Google Shape;281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76427" y="3605516"/>
            <a:ext cx="1432725" cy="10703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42"/>
          <p:cNvPicPr preferRelativeResize="0"/>
          <p:nvPr/>
        </p:nvPicPr>
        <p:blipFill rotWithShape="1">
          <a:blip r:embed="rId4">
            <a:alphaModFix/>
          </a:blip>
          <a:srcRect b="5455"/>
          <a:stretch/>
        </p:blipFill>
        <p:spPr>
          <a:xfrm>
            <a:off x="2926450" y="1853850"/>
            <a:ext cx="3294726" cy="2822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3"/>
          <p:cNvSpPr txBox="1">
            <a:spLocks noGrp="1"/>
          </p:cNvSpPr>
          <p:nvPr>
            <p:ph type="title"/>
          </p:nvPr>
        </p:nvSpPr>
        <p:spPr>
          <a:xfrm>
            <a:off x="687000" y="71020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 err="1"/>
              <a:t>Dashboard</a:t>
            </a:r>
            <a:r>
              <a:rPr lang="pt-PT" dirty="0"/>
              <a:t> Informação dos Quintais</a:t>
            </a:r>
            <a:endParaRPr dirty="0"/>
          </a:p>
        </p:txBody>
      </p:sp>
      <p:pic>
        <p:nvPicPr>
          <p:cNvPr id="288" name="Google Shape;28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1900" y="1436325"/>
            <a:ext cx="6218901" cy="333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Google Shape;293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9802" y="1534125"/>
            <a:ext cx="6281274" cy="3319300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44"/>
          <p:cNvSpPr txBox="1"/>
          <p:nvPr/>
        </p:nvSpPr>
        <p:spPr>
          <a:xfrm>
            <a:off x="732281" y="711013"/>
            <a:ext cx="45492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000" b="1" dirty="0">
                <a:latin typeface="Raleway" panose="020B0604020202020204" pitchFamily="2" charset="0"/>
                <a:ea typeface="Lato"/>
                <a:cs typeface="Lato"/>
                <a:sym typeface="Lato"/>
              </a:rPr>
              <a:t>Tipos de plantas</a:t>
            </a:r>
            <a:endParaRPr sz="2000" b="1" dirty="0">
              <a:latin typeface="Raleway" panose="020B0604020202020204" pitchFamily="2" charset="0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Google Shape;29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8925" y="1543400"/>
            <a:ext cx="5721200" cy="3299425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45"/>
          <p:cNvSpPr txBox="1"/>
          <p:nvPr/>
        </p:nvSpPr>
        <p:spPr>
          <a:xfrm>
            <a:off x="751003" y="745586"/>
            <a:ext cx="42096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pt-PT" sz="2000" b="1" dirty="0">
                <a:latin typeface="Raleway" panose="020B0604020202020204" pitchFamily="2" charset="0"/>
                <a:ea typeface="Lato"/>
                <a:cs typeface="Lato"/>
                <a:sym typeface="Lato"/>
              </a:rPr>
              <a:t>Tipos de compostagem</a:t>
            </a:r>
            <a:endParaRPr sz="2000" b="1" dirty="0">
              <a:latin typeface="Raleway" panose="020B0604020202020204" pitchFamily="2" charset="0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2275" y="1557375"/>
            <a:ext cx="6058449" cy="3211176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46"/>
          <p:cNvSpPr txBox="1"/>
          <p:nvPr/>
        </p:nvSpPr>
        <p:spPr>
          <a:xfrm>
            <a:off x="734568" y="642127"/>
            <a:ext cx="5819429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>
              <a:buFont typeface="Arial"/>
              <a:buNone/>
            </a:pPr>
            <a:r>
              <a:rPr lang="pt-PT" sz="2000" b="1" dirty="0">
                <a:latin typeface="Raleway" panose="020B0604020202020204" pitchFamily="2" charset="0"/>
                <a:ea typeface="Lato"/>
                <a:cs typeface="Lato"/>
                <a:sym typeface="Lato"/>
              </a:rPr>
              <a:t>Capacidade dos sistemas de captura de água</a:t>
            </a:r>
            <a:endParaRPr sz="2000" b="1" dirty="0">
              <a:latin typeface="Raleway" panose="020B0604020202020204" pitchFamily="2" charset="0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" name="Google Shape;311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65525" y="1791025"/>
            <a:ext cx="5774699" cy="3086251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47"/>
          <p:cNvSpPr txBox="1"/>
          <p:nvPr/>
        </p:nvSpPr>
        <p:spPr>
          <a:xfrm>
            <a:off x="296819" y="697240"/>
            <a:ext cx="3504589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400" b="1" dirty="0">
                <a:latin typeface="Lato"/>
                <a:ea typeface="Lato"/>
                <a:cs typeface="Lato"/>
                <a:sym typeface="Lato"/>
              </a:rPr>
              <a:t>Área dos passeios</a:t>
            </a:r>
            <a:endParaRPr sz="2400" b="1" dirty="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8"/>
          <p:cNvSpPr txBox="1">
            <a:spLocks noGrp="1"/>
          </p:cNvSpPr>
          <p:nvPr>
            <p:ph type="title"/>
          </p:nvPr>
        </p:nvSpPr>
        <p:spPr>
          <a:xfrm>
            <a:off x="2703875" y="81072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Dashboard GreenStreets</a:t>
            </a:r>
            <a:endParaRPr/>
          </a:p>
        </p:txBody>
      </p:sp>
      <p:pic>
        <p:nvPicPr>
          <p:cNvPr id="318" name="Google Shape;318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0500" y="1273350"/>
            <a:ext cx="6242998" cy="368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9"/>
          <p:cNvSpPr txBox="1">
            <a:spLocks noGrp="1"/>
          </p:cNvSpPr>
          <p:nvPr>
            <p:ph type="title"/>
          </p:nvPr>
        </p:nvSpPr>
        <p:spPr>
          <a:xfrm>
            <a:off x="820499" y="732561"/>
            <a:ext cx="4646751" cy="7659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PT" sz="1800" dirty="0"/>
              <a:t>Objetivo em Função da Densidade</a:t>
            </a:r>
            <a:endParaRPr sz="1800" dirty="0"/>
          </a:p>
        </p:txBody>
      </p:sp>
      <p:pic>
        <p:nvPicPr>
          <p:cNvPr id="324" name="Google Shape;324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38650" y="1362500"/>
            <a:ext cx="3866696" cy="3585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50"/>
          <p:cNvSpPr txBox="1">
            <a:spLocks noGrp="1"/>
          </p:cNvSpPr>
          <p:nvPr>
            <p:ph type="title"/>
          </p:nvPr>
        </p:nvSpPr>
        <p:spPr>
          <a:xfrm>
            <a:off x="830768" y="605526"/>
            <a:ext cx="4181676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PT" sz="2000" dirty="0"/>
              <a:t>Ruas por Grupo de Comunidade</a:t>
            </a:r>
            <a:endParaRPr sz="2000" dirty="0"/>
          </a:p>
        </p:txBody>
      </p:sp>
      <p:pic>
        <p:nvPicPr>
          <p:cNvPr id="330" name="Google Shape;330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41288" y="1323025"/>
            <a:ext cx="2261428" cy="3607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51"/>
          <p:cNvSpPr txBox="1">
            <a:spLocks noGrp="1"/>
          </p:cNvSpPr>
          <p:nvPr>
            <p:ph type="title"/>
          </p:nvPr>
        </p:nvSpPr>
        <p:spPr>
          <a:xfrm>
            <a:off x="817785" y="608312"/>
            <a:ext cx="3323346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PT" sz="2400" dirty="0"/>
              <a:t>Área Por Comunidade</a:t>
            </a:r>
            <a:endParaRPr sz="2400" dirty="0"/>
          </a:p>
        </p:txBody>
      </p:sp>
      <p:pic>
        <p:nvPicPr>
          <p:cNvPr id="336" name="Google Shape;336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4313" y="1355275"/>
            <a:ext cx="3615365" cy="3621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KPIS:</a:t>
            </a:r>
            <a:endParaRPr/>
          </a:p>
        </p:txBody>
      </p:sp>
      <p:sp>
        <p:nvSpPr>
          <p:cNvPr id="114" name="Google Shape;114;p16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t-PT"/>
              <a:t>1 milhão de árvores catalogadas 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t-PT"/>
              <a:t>Taxa de 0.07 hectares de ruas convertidas por KM2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52"/>
          <p:cNvSpPr txBox="1">
            <a:spLocks noGrp="1"/>
          </p:cNvSpPr>
          <p:nvPr>
            <p:ph type="title"/>
          </p:nvPr>
        </p:nvSpPr>
        <p:spPr>
          <a:xfrm>
            <a:off x="797391" y="735488"/>
            <a:ext cx="5354462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PT" sz="2000" dirty="0" err="1"/>
              <a:t>Distribuicao</a:t>
            </a:r>
            <a:r>
              <a:rPr lang="pt-PT" sz="2000" dirty="0"/>
              <a:t> da carga de </a:t>
            </a:r>
            <a:r>
              <a:rPr lang="pt-PT" sz="2000" dirty="0" err="1"/>
              <a:t>manutencao</a:t>
            </a:r>
            <a:endParaRPr sz="2000" dirty="0"/>
          </a:p>
        </p:txBody>
      </p:sp>
      <p:pic>
        <p:nvPicPr>
          <p:cNvPr id="342" name="Google Shape;342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4" cy="2209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53"/>
          <p:cNvSpPr txBox="1">
            <a:spLocks noGrp="1"/>
          </p:cNvSpPr>
          <p:nvPr>
            <p:ph type="title"/>
          </p:nvPr>
        </p:nvSpPr>
        <p:spPr>
          <a:xfrm>
            <a:off x="774644" y="664250"/>
            <a:ext cx="4989427" cy="55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PT" sz="2000" dirty="0"/>
              <a:t>Número Ruas por Bairro</a:t>
            </a:r>
            <a:endParaRPr sz="2000" dirty="0"/>
          </a:p>
        </p:txBody>
      </p:sp>
      <p:pic>
        <p:nvPicPr>
          <p:cNvPr id="348" name="Google Shape;348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14625" y="1217150"/>
            <a:ext cx="1277875" cy="3891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54"/>
          <p:cNvSpPr txBox="1">
            <a:spLocks noGrp="1"/>
          </p:cNvSpPr>
          <p:nvPr>
            <p:ph type="title"/>
          </p:nvPr>
        </p:nvSpPr>
        <p:spPr>
          <a:xfrm>
            <a:off x="753351" y="634524"/>
            <a:ext cx="2554765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PT" sz="2000" dirty="0"/>
              <a:t>Hectares</a:t>
            </a:r>
            <a:endParaRPr sz="2000" dirty="0"/>
          </a:p>
        </p:txBody>
      </p:sp>
      <p:pic>
        <p:nvPicPr>
          <p:cNvPr id="354" name="Google Shape;354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82626" y="1270150"/>
            <a:ext cx="1654175" cy="3696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55"/>
          <p:cNvSpPr txBox="1">
            <a:spLocks noGrp="1"/>
          </p:cNvSpPr>
          <p:nvPr>
            <p:ph type="title"/>
          </p:nvPr>
        </p:nvSpPr>
        <p:spPr>
          <a:xfrm>
            <a:off x="749926" y="764910"/>
            <a:ext cx="1985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PT" sz="1340" dirty="0"/>
              <a:t>Densidade por KM</a:t>
            </a:r>
            <a:r>
              <a:rPr lang="pt-PT" sz="1340" baseline="30000" dirty="0"/>
              <a:t>2</a:t>
            </a:r>
            <a:endParaRPr sz="1340" dirty="0"/>
          </a:p>
        </p:txBody>
      </p:sp>
      <p:pic>
        <p:nvPicPr>
          <p:cNvPr id="360" name="Google Shape;360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143763"/>
            <a:ext cx="8839199" cy="8559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7"/>
          <p:cNvSpPr txBox="1">
            <a:spLocks noGrp="1"/>
          </p:cNvSpPr>
          <p:nvPr>
            <p:ph type="title"/>
          </p:nvPr>
        </p:nvSpPr>
        <p:spPr>
          <a:xfrm>
            <a:off x="727650" y="1227689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Questões analíticas:</a:t>
            </a:r>
            <a:endParaRPr dirty="0"/>
          </a:p>
        </p:txBody>
      </p:sp>
      <p:sp>
        <p:nvSpPr>
          <p:cNvPr id="120" name="Google Shape;120;p17"/>
          <p:cNvSpPr txBox="1">
            <a:spLocks noGrp="1"/>
          </p:cNvSpPr>
          <p:nvPr>
            <p:ph type="body" idx="1"/>
          </p:nvPr>
        </p:nvSpPr>
        <p:spPr>
          <a:xfrm>
            <a:off x="727650" y="1853850"/>
            <a:ext cx="7688700" cy="306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0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Quais são as espécies de árvores mais comuns em Nova York?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pt-PT" dirty="0"/>
              <a:t>O número de árvores catalogadas aumentou ao longo do tempo?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pt-PT" dirty="0"/>
              <a:t>Em que estado de saúde as árvores estão?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pt-PT" dirty="0"/>
              <a:t>Quais são os problemas que as árvores têm?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pt-PT" dirty="0"/>
              <a:t>Quais são os bairros com mais árvores?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pt-PT" dirty="0"/>
              <a:t>Em que estado se encontra o passeio em que as árvores estão plantadas?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pt-PT" dirty="0"/>
              <a:t>Qual a área ocupada por edifícios verdes nos bairros de Nova York?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pt-PT" dirty="0"/>
              <a:t>Qual o estado de construção dos edifícios verdes nos bairros de Nova York?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pt-PT" dirty="0"/>
              <a:t>Quantidade de cada espécie de árvores utilizadas nos edifícios verdes em Nova York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pt-PT" dirty="0"/>
              <a:t>Qual o valor médio do lote em cada bairro de Nova York?</a:t>
            </a:r>
            <a:endParaRPr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8"/>
          <p:cNvSpPr txBox="1">
            <a:spLocks noGrp="1"/>
          </p:cNvSpPr>
          <p:nvPr>
            <p:ph type="title"/>
          </p:nvPr>
        </p:nvSpPr>
        <p:spPr>
          <a:xfrm>
            <a:off x="725850" y="12210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Questões analíticas:</a:t>
            </a:r>
            <a:endParaRPr dirty="0"/>
          </a:p>
        </p:txBody>
      </p:sp>
      <p:sp>
        <p:nvSpPr>
          <p:cNvPr id="126" name="Google Shape;126;p18"/>
          <p:cNvSpPr txBox="1">
            <a:spLocks noGrp="1"/>
          </p:cNvSpPr>
          <p:nvPr>
            <p:ph type="body" idx="1"/>
          </p:nvPr>
        </p:nvSpPr>
        <p:spPr>
          <a:xfrm>
            <a:off x="725850" y="1793812"/>
            <a:ext cx="7688700" cy="32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900" dirty="0"/>
              <a:t>Qual o bairro com mais jardins?</a:t>
            </a:r>
            <a:endParaRPr sz="900"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pt-PT" sz="900" dirty="0"/>
              <a:t>Qual o tamanho médio dos jardins em cada bairro?</a:t>
            </a:r>
            <a:endParaRPr sz="900"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pt-PT" sz="900" dirty="0"/>
              <a:t>Qual dos bairros têm uma maior área ocupada por jardins?</a:t>
            </a:r>
            <a:endParaRPr sz="900"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pt-PT" sz="900" dirty="0"/>
              <a:t>Quais os bairros com o maior número de jardins abertos?</a:t>
            </a:r>
            <a:endParaRPr sz="900"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pt-PT" sz="900" dirty="0"/>
              <a:t>Qual o bairro com maior potencial para a criação de novos jardins?</a:t>
            </a:r>
            <a:endParaRPr sz="900"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pt-PT" sz="900" dirty="0"/>
              <a:t>Qual é a capacidade média dos sistemas de captura de água dos jardins em cada bairro?</a:t>
            </a:r>
            <a:endParaRPr sz="900"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pt-PT" sz="900" dirty="0"/>
              <a:t>Qual é a quantidade dos tipos de plantas existentes em jardins nos bairros de New York?</a:t>
            </a:r>
            <a:endParaRPr sz="900"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pt-PT" sz="900" dirty="0"/>
              <a:t>Qual é a percentagem dos tipos de compostagem existentes em jardins dos bairros de New York?</a:t>
            </a:r>
            <a:endParaRPr sz="900"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pt-PT" sz="900" dirty="0"/>
              <a:t>Qual é o valor médio da área dos passeios em cada bairro?</a:t>
            </a:r>
            <a:endParaRPr sz="900"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000"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9"/>
          <p:cNvSpPr txBox="1">
            <a:spLocks noGrp="1"/>
          </p:cNvSpPr>
          <p:nvPr>
            <p:ph type="title"/>
          </p:nvPr>
        </p:nvSpPr>
        <p:spPr>
          <a:xfrm>
            <a:off x="729450" y="123245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Questões analíticas:</a:t>
            </a:r>
            <a:endParaRPr dirty="0"/>
          </a:p>
        </p:txBody>
      </p:sp>
      <p:sp>
        <p:nvSpPr>
          <p:cNvPr id="132" name="Google Shape;132;p19"/>
          <p:cNvSpPr txBox="1">
            <a:spLocks noGrp="1"/>
          </p:cNvSpPr>
          <p:nvPr>
            <p:ph type="body" idx="1"/>
          </p:nvPr>
        </p:nvSpPr>
        <p:spPr>
          <a:xfrm>
            <a:off x="729450" y="1804125"/>
            <a:ext cx="7688700" cy="32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000"/>
              <a:t>Qual é o bairro com maior número de ruas convertidas? </a:t>
            </a:r>
            <a:endParaRPr sz="10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pt-PT" sz="1000"/>
              <a:t>Qual é o bairro que tem mais área total convertida? </a:t>
            </a:r>
            <a:endParaRPr sz="10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pt-PT" sz="1000"/>
              <a:t>Qual é o bairro que apresenta maior densidade de área de rua  convertida por área total ? </a:t>
            </a:r>
            <a:endParaRPr sz="10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pt-PT" sz="1000"/>
              <a:t>Qual é o grupo de comunidade responsável por mais áreas convertidas?</a:t>
            </a:r>
            <a:endParaRPr sz="10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pt-PT" sz="1000"/>
              <a:t>Existe um desequilíbrio entre No de precincts e grupos comunitários a manter greenstreets?</a:t>
            </a:r>
            <a:endParaRPr sz="10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00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>
            <a:spLocks noGrp="1"/>
          </p:cNvSpPr>
          <p:nvPr>
            <p:ph type="title"/>
          </p:nvPr>
        </p:nvSpPr>
        <p:spPr>
          <a:xfrm>
            <a:off x="727649" y="634873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Estrutura do </a:t>
            </a:r>
            <a:r>
              <a:rPr lang="pt-PT" dirty="0" err="1"/>
              <a:t>DataLakeHouse</a:t>
            </a:r>
            <a:endParaRPr dirty="0"/>
          </a:p>
        </p:txBody>
      </p:sp>
      <p:pic>
        <p:nvPicPr>
          <p:cNvPr id="138" name="Google Shape;13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969050"/>
            <a:ext cx="8839199" cy="2411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1"/>
          <p:cNvSpPr txBox="1">
            <a:spLocks noGrp="1"/>
          </p:cNvSpPr>
          <p:nvPr>
            <p:ph type="title"/>
          </p:nvPr>
        </p:nvSpPr>
        <p:spPr>
          <a:xfrm>
            <a:off x="727650" y="55192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Estrutura do DataLakeHouse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4" name="Google Shape;144;p21"/>
          <p:cNvPicPr preferRelativeResize="0"/>
          <p:nvPr/>
        </p:nvPicPr>
        <p:blipFill rotWithShape="1">
          <a:blip r:embed="rId3">
            <a:alphaModFix/>
          </a:blip>
          <a:srcRect l="7793" r="3135"/>
          <a:stretch/>
        </p:blipFill>
        <p:spPr>
          <a:xfrm>
            <a:off x="635337" y="2336375"/>
            <a:ext cx="7873327" cy="161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Streamline">
    <a:dk1>
      <a:srgbClr val="1A9988"/>
    </a:dk1>
    <a:lt1>
      <a:srgbClr val="FFFFFF"/>
    </a:lt1>
    <a:dk2>
      <a:srgbClr val="1A1A1A"/>
    </a:dk2>
    <a:lt2>
      <a:srgbClr val="E9EDEE"/>
    </a:lt2>
    <a:accent1>
      <a:srgbClr val="595959"/>
    </a:accent1>
    <a:accent2>
      <a:srgbClr val="6AA4C8"/>
    </a:accent2>
    <a:accent3>
      <a:srgbClr val="EB5600"/>
    </a:accent3>
    <a:accent4>
      <a:srgbClr val="A2FFE8"/>
    </a:accent4>
    <a:accent5>
      <a:srgbClr val="1C3678"/>
    </a:accent5>
    <a:accent6>
      <a:srgbClr val="FFB8A2"/>
    </a:accent6>
    <a:hlink>
      <a:srgbClr val="1C3678"/>
    </a:hlink>
    <a:folHlink>
      <a:srgbClr val="1C3678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542</Words>
  <Application>Microsoft Office PowerPoint</Application>
  <PresentationFormat>On-screen Show (16:9)</PresentationFormat>
  <Paragraphs>85</Paragraphs>
  <Slides>43</Slides>
  <Notes>43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7" baseType="lpstr">
      <vt:lpstr>Lato</vt:lpstr>
      <vt:lpstr>Arial</vt:lpstr>
      <vt:lpstr>Raleway</vt:lpstr>
      <vt:lpstr>Streamline</vt:lpstr>
      <vt:lpstr>Áreas Verdes em Nova York</vt:lpstr>
      <vt:lpstr>Constituição do grupo:</vt:lpstr>
      <vt:lpstr>Trabalho realizado </vt:lpstr>
      <vt:lpstr>KPIS:</vt:lpstr>
      <vt:lpstr>Questões analíticas:</vt:lpstr>
      <vt:lpstr>Questões analíticas:</vt:lpstr>
      <vt:lpstr>Questões analíticas:</vt:lpstr>
      <vt:lpstr>Estrutura do DataLakeHouse</vt:lpstr>
      <vt:lpstr>Estrutura do DataLakeHouse </vt:lpstr>
      <vt:lpstr>Estrutura do DataLakeHouse</vt:lpstr>
      <vt:lpstr>Estrutura do HDFS</vt:lpstr>
      <vt:lpstr>Estrutura do HDFS</vt:lpstr>
      <vt:lpstr>Estrutura do HDFS</vt:lpstr>
      <vt:lpstr>Dashboard das árvores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Dashboard dos edifícios verdes</vt:lpstr>
      <vt:lpstr>Gráficos edifícios verdes</vt:lpstr>
      <vt:lpstr>PowerPoint Presentation</vt:lpstr>
      <vt:lpstr>PowerPoint Presentation</vt:lpstr>
      <vt:lpstr>Dashboard Localização dos Jardins</vt:lpstr>
      <vt:lpstr>Gráfico distribuição dos jardins </vt:lpstr>
      <vt:lpstr>Tamanho Médio do Lote</vt:lpstr>
      <vt:lpstr>Área Ocupada </vt:lpstr>
      <vt:lpstr>Estado de Atividade</vt:lpstr>
      <vt:lpstr>Potencial</vt:lpstr>
      <vt:lpstr>Dashboard Informação dos Quintais</vt:lpstr>
      <vt:lpstr>PowerPoint Presentation</vt:lpstr>
      <vt:lpstr>PowerPoint Presentation</vt:lpstr>
      <vt:lpstr>PowerPoint Presentation</vt:lpstr>
      <vt:lpstr>PowerPoint Presentation</vt:lpstr>
      <vt:lpstr>Dashboard GreenStreets</vt:lpstr>
      <vt:lpstr>Objetivo em Função da Densidade</vt:lpstr>
      <vt:lpstr>Ruas por Grupo de Comunidade</vt:lpstr>
      <vt:lpstr>Área Por Comunidade</vt:lpstr>
      <vt:lpstr>Distribuicao da carga de manutencao</vt:lpstr>
      <vt:lpstr>Número Ruas por Bairro</vt:lpstr>
      <vt:lpstr>Hectares</vt:lpstr>
      <vt:lpstr>Densidade por KM2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Áreas Verdes em Nova York</dc:title>
  <cp:lastModifiedBy>Carlos Eduardo Lopes Rodrigues</cp:lastModifiedBy>
  <cp:revision>1</cp:revision>
  <dcterms:modified xsi:type="dcterms:W3CDTF">2023-01-11T21:02:41Z</dcterms:modified>
</cp:coreProperties>
</file>